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9144000" cy="51435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4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465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477880" y="415800"/>
            <a:ext cx="6243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2477880" y="4740120"/>
            <a:ext cx="6243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425160" y="415800"/>
            <a:ext cx="182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35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>
            <a:off x="425160" y="415800"/>
            <a:ext cx="182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2371680" y="630360"/>
            <a:ext cx="6330600" cy="154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REST API Development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2390400" y="3238560"/>
            <a:ext cx="6330600" cy="124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DSC VIT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2" descr=""/>
          <p:cNvPicPr/>
          <p:nvPr/>
        </p:nvPicPr>
        <p:blipFill>
          <a:blip r:embed="rId1"/>
          <a:srcRect l="4413" t="0" r="4404" b="0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  <p:sp>
        <p:nvSpPr>
          <p:cNvPr id="147" name="CustomShape 1"/>
          <p:cNvSpPr/>
          <p:nvPr/>
        </p:nvSpPr>
        <p:spPr>
          <a:xfrm>
            <a:off x="2412000" y="1915200"/>
            <a:ext cx="5034960" cy="114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>
              <a:lnSpc>
                <a:spcPct val="100000"/>
              </a:lnSpc>
            </a:pPr>
            <a:r>
              <a:rPr b="1" lang="en-IN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Thank You!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535680" y="712080"/>
            <a:ext cx="519624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36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What we will cover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535680" y="1480320"/>
            <a:ext cx="5196240" cy="306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What is an API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REST APIs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HTTP methods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Node js basics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Making a basic REST API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Logging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Documentation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465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84;p15" descr=""/>
          <p:cNvPicPr/>
          <p:nvPr/>
        </p:nvPicPr>
        <p:blipFill>
          <a:blip r:embed="rId1"/>
          <a:stretch/>
        </p:blipFill>
        <p:spPr>
          <a:xfrm>
            <a:off x="2444760" y="162720"/>
            <a:ext cx="4253400" cy="4816800"/>
          </a:xfrm>
          <a:prstGeom prst="rect">
            <a:avLst/>
          </a:prstGeom>
          <a:ln>
            <a:noFill/>
          </a:ln>
        </p:spPr>
      </p:pic>
      <p:pic>
        <p:nvPicPr>
          <p:cNvPr id="117" name="Google Shape;85;p15" descr=""/>
          <p:cNvPicPr/>
          <p:nvPr/>
        </p:nvPicPr>
        <p:blipFill>
          <a:blip r:embed="rId2"/>
          <a:srcRect l="9245" t="5927" r="2118" b="10016"/>
          <a:stretch/>
        </p:blipFill>
        <p:spPr>
          <a:xfrm rot="154800">
            <a:off x="3535920" y="147240"/>
            <a:ext cx="2071080" cy="735120"/>
          </a:xfrm>
          <a:prstGeom prst="rect">
            <a:avLst/>
          </a:prstGeom>
          <a:ln>
            <a:noFill/>
          </a:ln>
        </p:spPr>
      </p:pic>
      <p:sp>
        <p:nvSpPr>
          <p:cNvPr id="118" name="CustomShape 1"/>
          <p:cNvSpPr/>
          <p:nvPr/>
        </p:nvSpPr>
        <p:spPr>
          <a:xfrm>
            <a:off x="2855520" y="687240"/>
            <a:ext cx="3431880" cy="76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>
              <a:lnSpc>
                <a:spcPct val="100000"/>
              </a:lnSpc>
            </a:pPr>
            <a:r>
              <a:rPr b="1" lang="en-IN" sz="3000" spc="-1" strike="noStrike">
                <a:solidFill>
                  <a:srgbClr val="757575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1. APIs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2855520" y="1539360"/>
            <a:ext cx="3431880" cy="332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An application program interface (</a:t>
            </a:r>
            <a:r>
              <a:rPr b="1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API</a:t>
            </a:r>
            <a:r>
              <a:rPr b="0" lang="en-IN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) is a set of routines, protocols, and tools for building software applications. Basically,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6440">
              <a:lnSpc>
                <a:spcPct val="100000"/>
              </a:lnSpc>
              <a:buClr>
                <a:srgbClr val="f46524"/>
              </a:buClr>
              <a:buFont typeface="Raleway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Backend service</a:t>
            </a:r>
            <a:r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.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6440">
              <a:lnSpc>
                <a:spcPct val="100000"/>
              </a:lnSpc>
              <a:buClr>
                <a:srgbClr val="f46524"/>
              </a:buClr>
              <a:buFont typeface="Raleway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Website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6440">
              <a:lnSpc>
                <a:spcPct val="100000"/>
              </a:lnSpc>
              <a:buClr>
                <a:srgbClr val="f46524"/>
              </a:buClr>
              <a:buFont typeface="Raleway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Apps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6440">
              <a:lnSpc>
                <a:spcPct val="100000"/>
              </a:lnSpc>
              <a:buClr>
                <a:srgbClr val="f46524"/>
              </a:buClr>
              <a:buFont typeface="Raleway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PWAs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282960" y="712080"/>
            <a:ext cx="8630640" cy="383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r>
              <a:rPr b="1" lang="en-IN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Examples: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IN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Google maps API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IN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Openweather API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IN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Youtube API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Facebook API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1" name="Google Shape;94;p16" descr=""/>
          <p:cNvPicPr/>
          <p:nvPr/>
        </p:nvPicPr>
        <p:blipFill>
          <a:blip r:embed="rId1"/>
          <a:stretch/>
        </p:blipFill>
        <p:spPr>
          <a:xfrm>
            <a:off x="6781320" y="2496240"/>
            <a:ext cx="2211120" cy="2503800"/>
          </a:xfrm>
          <a:prstGeom prst="rect">
            <a:avLst/>
          </a:prstGeom>
          <a:ln>
            <a:noFill/>
          </a:ln>
        </p:spPr>
      </p:pic>
      <p:pic>
        <p:nvPicPr>
          <p:cNvPr id="122" name="Google Shape;95;p16" descr=""/>
          <p:cNvPicPr/>
          <p:nvPr/>
        </p:nvPicPr>
        <p:blipFill>
          <a:blip r:embed="rId2"/>
          <a:srcRect l="9245" t="5927" r="2118" b="10016"/>
          <a:stretch/>
        </p:blipFill>
        <p:spPr>
          <a:xfrm rot="154800">
            <a:off x="7347960" y="2487240"/>
            <a:ext cx="1076040" cy="381600"/>
          </a:xfrm>
          <a:prstGeom prst="rect">
            <a:avLst/>
          </a:prstGeom>
          <a:ln>
            <a:noFill/>
          </a:ln>
        </p:spPr>
      </p:pic>
      <p:sp>
        <p:nvSpPr>
          <p:cNvPr id="123" name="CustomShape 2"/>
          <p:cNvSpPr/>
          <p:nvPr/>
        </p:nvSpPr>
        <p:spPr>
          <a:xfrm>
            <a:off x="6922800" y="2752920"/>
            <a:ext cx="1927800" cy="200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Tip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An API is most popularly used as a SaaS (Software as a service) in many popular as well as lesser known platforms.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The make the job of developers easy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282960" y="712080"/>
            <a:ext cx="8621280" cy="383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r>
              <a:rPr b="1" lang="en-IN" sz="4800" spc="-1" strike="noStrike">
                <a:solidFill>
                  <a:srgbClr val="fb8c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What are REST APIs?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REpresentational State Transfer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Well defined end points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Self discovery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5" name="Google Shape;103;p17" descr=""/>
          <p:cNvPicPr/>
          <p:nvPr/>
        </p:nvPicPr>
        <p:blipFill>
          <a:blip r:embed="rId1"/>
          <a:stretch/>
        </p:blipFill>
        <p:spPr>
          <a:xfrm>
            <a:off x="6781320" y="2496240"/>
            <a:ext cx="2211120" cy="2503800"/>
          </a:xfrm>
          <a:prstGeom prst="rect">
            <a:avLst/>
          </a:prstGeom>
          <a:ln>
            <a:noFill/>
          </a:ln>
        </p:spPr>
      </p:pic>
      <p:pic>
        <p:nvPicPr>
          <p:cNvPr id="126" name="Google Shape;104;p17" descr=""/>
          <p:cNvPicPr/>
          <p:nvPr/>
        </p:nvPicPr>
        <p:blipFill>
          <a:blip r:embed="rId2"/>
          <a:srcRect l="9245" t="5927" r="2118" b="10016"/>
          <a:stretch/>
        </p:blipFill>
        <p:spPr>
          <a:xfrm rot="154800">
            <a:off x="7347960" y="2487240"/>
            <a:ext cx="1076040" cy="381600"/>
          </a:xfrm>
          <a:prstGeom prst="rect">
            <a:avLst/>
          </a:prstGeom>
          <a:ln>
            <a:noFill/>
          </a:ln>
        </p:spPr>
      </p:pic>
      <p:sp>
        <p:nvSpPr>
          <p:cNvPr id="127" name="CustomShape 2"/>
          <p:cNvSpPr/>
          <p:nvPr/>
        </p:nvSpPr>
        <p:spPr>
          <a:xfrm>
            <a:off x="6922800" y="2752920"/>
            <a:ext cx="1927800" cy="200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Tip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Before REST, SOAP architecture was used which was very tedious and took a lot of memory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465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10;p18" descr=""/>
          <p:cNvPicPr/>
          <p:nvPr/>
        </p:nvPicPr>
        <p:blipFill>
          <a:blip r:embed="rId1"/>
          <a:stretch/>
        </p:blipFill>
        <p:spPr>
          <a:xfrm>
            <a:off x="2444760" y="162720"/>
            <a:ext cx="4253400" cy="4816800"/>
          </a:xfrm>
          <a:prstGeom prst="rect">
            <a:avLst/>
          </a:prstGeom>
          <a:ln>
            <a:noFill/>
          </a:ln>
        </p:spPr>
      </p:pic>
      <p:pic>
        <p:nvPicPr>
          <p:cNvPr id="129" name="Google Shape;111;p18" descr=""/>
          <p:cNvPicPr/>
          <p:nvPr/>
        </p:nvPicPr>
        <p:blipFill>
          <a:blip r:embed="rId2"/>
          <a:srcRect l="9245" t="5927" r="2118" b="10016"/>
          <a:stretch/>
        </p:blipFill>
        <p:spPr>
          <a:xfrm rot="154200">
            <a:off x="3979440" y="61920"/>
            <a:ext cx="1170000" cy="415440"/>
          </a:xfrm>
          <a:prstGeom prst="rect">
            <a:avLst/>
          </a:prstGeom>
          <a:ln>
            <a:noFill/>
          </a:ln>
        </p:spPr>
      </p:pic>
      <p:sp>
        <p:nvSpPr>
          <p:cNvPr id="130" name="CustomShape 1"/>
          <p:cNvSpPr/>
          <p:nvPr/>
        </p:nvSpPr>
        <p:spPr>
          <a:xfrm>
            <a:off x="2855520" y="687240"/>
            <a:ext cx="3431880" cy="76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>
              <a:lnSpc>
                <a:spcPct val="100000"/>
              </a:lnSpc>
            </a:pPr>
            <a:r>
              <a:rPr b="1" lang="en-IN" sz="3000" spc="-1" strike="noStrike">
                <a:solidFill>
                  <a:srgbClr val="757575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 </a:t>
            </a:r>
            <a:r>
              <a:rPr b="1" lang="en-IN" sz="3000" spc="-1" strike="noStrike">
                <a:solidFill>
                  <a:srgbClr val="757575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HTTP methods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2855520" y="1377360"/>
            <a:ext cx="3431880" cy="332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Some of the popular HTTP request methods are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6440">
              <a:lnSpc>
                <a:spcPct val="100000"/>
              </a:lnSpc>
              <a:buClr>
                <a:srgbClr val="f46524"/>
              </a:buClr>
              <a:buFont typeface="Raleway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GET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6440">
              <a:lnSpc>
                <a:spcPct val="100000"/>
              </a:lnSpc>
              <a:buClr>
                <a:srgbClr val="f46524"/>
              </a:buClr>
              <a:buFont typeface="Raleway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POST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6440">
              <a:lnSpc>
                <a:spcPct val="100000"/>
              </a:lnSpc>
              <a:buClr>
                <a:srgbClr val="f46524"/>
              </a:buClr>
              <a:buFont typeface="Raleway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PUT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6440">
              <a:lnSpc>
                <a:spcPct val="100000"/>
              </a:lnSpc>
              <a:buClr>
                <a:srgbClr val="f46524"/>
              </a:buClr>
              <a:buFont typeface="Raleway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DELETE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16440">
              <a:lnSpc>
                <a:spcPct val="100000"/>
              </a:lnSpc>
              <a:buClr>
                <a:srgbClr val="f46524"/>
              </a:buClr>
              <a:buFont typeface="Raleway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OPTIONS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465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18;p19" descr=""/>
          <p:cNvPicPr/>
          <p:nvPr/>
        </p:nvPicPr>
        <p:blipFill>
          <a:blip r:embed="rId1"/>
          <a:stretch/>
        </p:blipFill>
        <p:spPr>
          <a:xfrm>
            <a:off x="2444760" y="162720"/>
            <a:ext cx="4253400" cy="4816800"/>
          </a:xfrm>
          <a:prstGeom prst="rect">
            <a:avLst/>
          </a:prstGeom>
          <a:ln>
            <a:noFill/>
          </a:ln>
        </p:spPr>
      </p:pic>
      <p:pic>
        <p:nvPicPr>
          <p:cNvPr id="133" name="Google Shape;119;p19" descr=""/>
          <p:cNvPicPr/>
          <p:nvPr/>
        </p:nvPicPr>
        <p:blipFill>
          <a:blip r:embed="rId2"/>
          <a:srcRect l="9245" t="5927" r="2118" b="10016"/>
          <a:stretch/>
        </p:blipFill>
        <p:spPr>
          <a:xfrm rot="154800">
            <a:off x="4039200" y="185040"/>
            <a:ext cx="1000440" cy="354960"/>
          </a:xfrm>
          <a:prstGeom prst="rect">
            <a:avLst/>
          </a:prstGeom>
          <a:ln>
            <a:noFill/>
          </a:ln>
        </p:spPr>
      </p:pic>
      <p:sp>
        <p:nvSpPr>
          <p:cNvPr id="134" name="CustomShape 1"/>
          <p:cNvSpPr/>
          <p:nvPr/>
        </p:nvSpPr>
        <p:spPr>
          <a:xfrm>
            <a:off x="2855520" y="687240"/>
            <a:ext cx="3431880" cy="76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>
              <a:lnSpc>
                <a:spcPct val="100000"/>
              </a:lnSpc>
            </a:pPr>
            <a:r>
              <a:rPr b="1" lang="en-IN" sz="3000" spc="-1" strike="noStrike">
                <a:solidFill>
                  <a:srgbClr val="757575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2. What is node js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2855520" y="1377360"/>
            <a:ext cx="3431880" cy="332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97360">
              <a:lnSpc>
                <a:spcPct val="100000"/>
              </a:lnSpc>
              <a:buClr>
                <a:srgbClr val="000000"/>
              </a:buClr>
              <a:buFont typeface="Arial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Node.js is an open source server environment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97360">
              <a:lnSpc>
                <a:spcPct val="100000"/>
              </a:lnSpc>
              <a:buClr>
                <a:srgbClr val="000000"/>
              </a:buClr>
              <a:buFont typeface="Arial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Node.js is free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97360">
              <a:lnSpc>
                <a:spcPct val="100000"/>
              </a:lnSpc>
              <a:buClr>
                <a:srgbClr val="000000"/>
              </a:buClr>
              <a:buFont typeface="Arial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Node.js runs on various platforms (Windows, Linux, Unix, Mac OS X, etc.)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97360">
              <a:lnSpc>
                <a:spcPct val="100000"/>
              </a:lnSpc>
              <a:buClr>
                <a:srgbClr val="000000"/>
              </a:buClr>
              <a:buFont typeface="Arial"/>
              <a:buChar char="➔"/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Node.js uses JavaScript on the server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26;p20" descr=""/>
          <p:cNvPicPr/>
          <p:nvPr/>
        </p:nvPicPr>
        <p:blipFill>
          <a:blip r:embed="rId1"/>
          <a:srcRect l="4413" t="0" r="4404" b="0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  <p:sp>
        <p:nvSpPr>
          <p:cNvPr id="137" name="CustomShape 1"/>
          <p:cNvSpPr/>
          <p:nvPr/>
        </p:nvSpPr>
        <p:spPr>
          <a:xfrm>
            <a:off x="282960" y="712080"/>
            <a:ext cx="6243120" cy="383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r>
              <a:rPr b="1" lang="en-IN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Features of node.js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IN" sz="2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Asynchronous and event driven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IN" sz="2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Single threaded but highly scalable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Very fast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8" name="Google Shape;129;p20" descr=""/>
          <p:cNvPicPr/>
          <p:nvPr/>
        </p:nvPicPr>
        <p:blipFill>
          <a:blip r:embed="rId2"/>
          <a:stretch/>
        </p:blipFill>
        <p:spPr>
          <a:xfrm>
            <a:off x="6781320" y="2496240"/>
            <a:ext cx="2211120" cy="2503800"/>
          </a:xfrm>
          <a:prstGeom prst="rect">
            <a:avLst/>
          </a:prstGeom>
          <a:ln>
            <a:noFill/>
          </a:ln>
        </p:spPr>
      </p:pic>
      <p:pic>
        <p:nvPicPr>
          <p:cNvPr id="139" name="Google Shape;130;p20" descr=""/>
          <p:cNvPicPr/>
          <p:nvPr/>
        </p:nvPicPr>
        <p:blipFill>
          <a:blip r:embed="rId3"/>
          <a:srcRect l="9245" t="5927" r="2118" b="10016"/>
          <a:stretch/>
        </p:blipFill>
        <p:spPr>
          <a:xfrm rot="154800">
            <a:off x="7347960" y="2487240"/>
            <a:ext cx="1076040" cy="381600"/>
          </a:xfrm>
          <a:prstGeom prst="rect">
            <a:avLst/>
          </a:prstGeom>
          <a:ln>
            <a:noFill/>
          </a:ln>
        </p:spPr>
      </p:pic>
      <p:sp>
        <p:nvSpPr>
          <p:cNvPr id="140" name="CustomShape 2"/>
          <p:cNvSpPr/>
          <p:nvPr/>
        </p:nvSpPr>
        <p:spPr>
          <a:xfrm>
            <a:off x="6922800" y="2752920"/>
            <a:ext cx="1927800" cy="200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Tip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Node.js was built on Google Chrome's JavaScript Engine (V8 Engine). Node.js was developed by Ryan Dahl in 2009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36;p21" descr=""/>
          <p:cNvPicPr/>
          <p:nvPr/>
        </p:nvPicPr>
        <p:blipFill>
          <a:blip r:embed="rId1"/>
          <a:srcRect l="4413" t="0" r="4404" b="0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  <p:sp>
        <p:nvSpPr>
          <p:cNvPr id="142" name="CustomShape 1"/>
          <p:cNvSpPr/>
          <p:nvPr/>
        </p:nvSpPr>
        <p:spPr>
          <a:xfrm>
            <a:off x="1222560" y="1901520"/>
            <a:ext cx="5981400" cy="120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>
              <a:lnSpc>
                <a:spcPct val="100000"/>
              </a:lnSpc>
            </a:pPr>
            <a:r>
              <a:rPr b="1" lang="en-IN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Hands on session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Google Shape;139;p21" descr=""/>
          <p:cNvPicPr/>
          <p:nvPr/>
        </p:nvPicPr>
        <p:blipFill>
          <a:blip r:embed="rId2"/>
          <a:stretch/>
        </p:blipFill>
        <p:spPr>
          <a:xfrm>
            <a:off x="7143840" y="2932920"/>
            <a:ext cx="1848240" cy="2067120"/>
          </a:xfrm>
          <a:prstGeom prst="rect">
            <a:avLst/>
          </a:prstGeom>
          <a:ln>
            <a:noFill/>
          </a:ln>
        </p:spPr>
      </p:pic>
      <p:pic>
        <p:nvPicPr>
          <p:cNvPr id="144" name="Google Shape;140;p21" descr=""/>
          <p:cNvPicPr/>
          <p:nvPr/>
        </p:nvPicPr>
        <p:blipFill>
          <a:blip r:embed="rId3"/>
          <a:srcRect l="9245" t="5927" r="2118" b="10016"/>
          <a:stretch/>
        </p:blipFill>
        <p:spPr>
          <a:xfrm rot="153000">
            <a:off x="7618320" y="2926080"/>
            <a:ext cx="899640" cy="315000"/>
          </a:xfrm>
          <a:prstGeom prst="rect">
            <a:avLst/>
          </a:prstGeom>
          <a:ln>
            <a:noFill/>
          </a:ln>
        </p:spPr>
      </p:pic>
      <p:sp>
        <p:nvSpPr>
          <p:cNvPr id="145" name="CustomShape 2"/>
          <p:cNvSpPr/>
          <p:nvPr/>
        </p:nvSpPr>
        <p:spPr>
          <a:xfrm>
            <a:off x="7262280" y="3144960"/>
            <a:ext cx="1611720" cy="165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IN" sz="1400" spc="-1" strike="noStrike">
                <a:solidFill>
                  <a:srgbClr val="f46524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Tip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If any further doubts contact </a:t>
            </a:r>
            <a:r>
              <a:rPr b="1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Angad Sharma, </a:t>
            </a:r>
            <a:r>
              <a:rPr b="0" lang="en-IN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9971673330</a:t>
            </a:r>
            <a:endParaRPr b="0" lang="en-IN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2019-01-09T11:25:01Z</dcterms:modified>
  <cp:revision>3</cp:revision>
  <dc:subject/>
  <dc:title/>
</cp:coreProperties>
</file>